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4" r:id="rId3"/>
    <p:sldId id="276" r:id="rId4"/>
    <p:sldId id="275" r:id="rId5"/>
    <p:sldId id="279" r:id="rId6"/>
    <p:sldId id="281" r:id="rId7"/>
    <p:sldId id="280" r:id="rId8"/>
    <p:sldId id="277" r:id="rId9"/>
    <p:sldId id="282" r:id="rId10"/>
    <p:sldId id="278" r:id="rId11"/>
    <p:sldId id="283" r:id="rId12"/>
    <p:sldId id="291" r:id="rId13"/>
    <p:sldId id="292" r:id="rId14"/>
    <p:sldId id="284" r:id="rId15"/>
    <p:sldId id="285" r:id="rId16"/>
    <p:sldId id="286" r:id="rId17"/>
    <p:sldId id="293" r:id="rId18"/>
    <p:sldId id="294" r:id="rId19"/>
    <p:sldId id="29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04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11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4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88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6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19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4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22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49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51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98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CEBC3-2ECC-4395-BA5D-D5295A30E20E}" type="datetimeFigureOut">
              <a:rPr lang="cs-CZ" smtClean="0"/>
              <a:t>23.3.2021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9787F-FD0A-44BA-BEDF-B75265EC52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80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hradkari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721E288-AB37-48CC-8D66-A16139F9F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Kontrolní </a:t>
            </a:r>
            <a:r>
              <a:rPr lang="cs-CZ" b="1" dirty="0"/>
              <a:t>komise </a:t>
            </a:r>
            <a:r>
              <a:rPr lang="cs-CZ" b="1" dirty="0" smtClean="0"/>
              <a:t>§ 24 Stanov ČZS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5757BA1-EFE7-4F69-9732-74A4CA66F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Kontrolní komise je zřízena ve svazu na všech jeho organizačních stupních jako nezávislý kontrolní orgán svazu na ostatních orgánech svazu.</a:t>
            </a:r>
          </a:p>
          <a:p>
            <a:r>
              <a:rPr lang="cs-CZ" sz="3600" dirty="0"/>
              <a:t>Kontrolní komise je za svou činnost odpovědná pouze nejvyšším orgánům svazu a nejvyšším orgánům organizačních jednotek svazu, při ZO to je členské schůzi.</a:t>
            </a:r>
            <a:endParaRPr lang="cs-CZ" sz="36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92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12729BE-310C-4596-B26F-ABBD88CD1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Inventura pokladny a účtů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C2F4EE8-6B29-4BE9-950D-128D67115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sz="3600" dirty="0"/>
              <a:t>Přítomen hospodář (pokladník)</a:t>
            </a:r>
          </a:p>
          <a:p>
            <a:r>
              <a:rPr lang="cs-CZ" sz="3600" dirty="0"/>
              <a:t>V přítomnosti všech se </a:t>
            </a:r>
            <a:r>
              <a:rPr lang="cs-CZ" sz="3600" b="1" dirty="0"/>
              <a:t>finanční hotovost (fyzicky) porovná</a:t>
            </a:r>
            <a:r>
              <a:rPr lang="cs-CZ" sz="3600" dirty="0"/>
              <a:t> se stavem v peněžním deníku.</a:t>
            </a:r>
          </a:p>
          <a:p>
            <a:r>
              <a:rPr lang="cs-CZ" sz="3600" dirty="0"/>
              <a:t>Předání pokladny  jiné osobě, vždy přítomen předseda nebo pověřený člen výboru </a:t>
            </a:r>
          </a:p>
          <a:p>
            <a:r>
              <a:rPr lang="cs-CZ" sz="3600" dirty="0"/>
              <a:t>Kontrola výpisu z účtů bank, názvy účtů musí být na organizaci, název organizace podle registračního listu.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511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74EB923-AEDA-430F-B561-71299A16E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Doladění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0BD1278-0545-40C5-96D7-7B65AE995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Krom názvu účtů na organizaci musí být i nemovitý majetek organizace sladěný s názvem organizace.</a:t>
            </a:r>
          </a:p>
          <a:p>
            <a:pPr marL="0" indent="0">
              <a:buNone/>
            </a:pPr>
            <a:r>
              <a:rPr lang="cs-CZ" sz="3600" dirty="0"/>
              <a:t>Kontrola nemovitosti  1x za rok i na katastru</a:t>
            </a:r>
            <a:r>
              <a:rPr lang="cs-CZ" sz="3600" dirty="0" smtClean="0"/>
              <a:t>.</a:t>
            </a:r>
          </a:p>
          <a:p>
            <a:pPr marL="0" indent="0">
              <a:buNone/>
            </a:pPr>
            <a:r>
              <a:rPr lang="cs-CZ" sz="3600" dirty="0" smtClean="0"/>
              <a:t>(Zde se jedná o budovy, parcely)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009219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803A72B-FAD8-4CEF-B629-908402A9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Rozpočet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176D626-4C10-4D65-A5EA-053FD29F1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Vyhodnocení </a:t>
            </a:r>
          </a:p>
          <a:p>
            <a:r>
              <a:rPr lang="cs-CZ" sz="3200" dirty="0"/>
              <a:t>Roční čerpání  podrobného rozpočtu. Rozpočet ZO schválený členskou schůzi se porovnává se skutečným čerpáním za uvedené období.  Čerpání zjistíme z účetního deníku . Dosadíme čísla a porovnáme se skutečností. </a:t>
            </a:r>
          </a:p>
          <a:p>
            <a:pPr algn="ctr"/>
            <a:r>
              <a:rPr lang="cs-CZ" sz="3200" dirty="0"/>
              <a:t>Je také vhodné vyhodnocovat rozpočet podle jednotlivých uspořádaných akcí za uplynulé období. Toto je věcné a přehledné.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3692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B4FB9C8-FB1B-41E2-BCD0-3B5783F5A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Rozpočet na následný rok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42F5C31-5B99-4F79-A3AC-46A38EA38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V návaznosti na znalost čerpání rozpočtu z roku minulého  posuzuje kontrolní komise nově sestavený rozpočet. </a:t>
            </a:r>
          </a:p>
          <a:p>
            <a:r>
              <a:rPr lang="cs-CZ" sz="3200" dirty="0"/>
              <a:t>Rozpočet se posuzuje podle jednotlivých položek, komise vypracovává stanovisko  pro členskou schůzi.</a:t>
            </a:r>
          </a:p>
          <a:p>
            <a:r>
              <a:rPr lang="cs-CZ" sz="3200" dirty="0"/>
              <a:t>Je vhodné toto konzultovat s výborem, předejde se určitým nejasnostem při členské schůzi, kdy se na členské dohadují funkcionáři.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2130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004449E-E659-41D9-9AC7-5C7EE23C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Stížnosti, sporné případy členů ZO a žádosti o kontrolu činnosti v ZO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A0439CF-CFE9-4975-ACA2-285DBCB7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dirty="0"/>
              <a:t>Při řešení stížností a žádosti členů o kontrolu činnosti v ZO, byl po analýze těchto případů ve většině zjištěn stejný příznak. </a:t>
            </a:r>
          </a:p>
          <a:p>
            <a:pPr marL="0" indent="0">
              <a:buNone/>
            </a:pPr>
            <a:r>
              <a:rPr lang="cs-CZ" sz="3600" dirty="0"/>
              <a:t>Nedostatek údajů </a:t>
            </a:r>
            <a:r>
              <a:rPr lang="cs-CZ" sz="3600" dirty="0" smtClean="0"/>
              <a:t>a informovanost členům </a:t>
            </a:r>
            <a:r>
              <a:rPr lang="cs-CZ" sz="3600" dirty="0"/>
              <a:t>nebo členské základně v ZO a nedodržování stanov ČZS ze strany funkcionářů.</a:t>
            </a:r>
          </a:p>
          <a:p>
            <a:pPr marL="0" indent="0">
              <a:buNone/>
            </a:pPr>
            <a:r>
              <a:rPr lang="cs-CZ" dirty="0"/>
              <a:t>Zasedání členské schůze termín, hodina, místo a program.  Plán práce a rozpočet, čerpání rozpočtu a jeho </a:t>
            </a:r>
            <a:r>
              <a:rPr lang="cs-CZ" dirty="0" smtClean="0"/>
              <a:t>změny. Řádné písemné zápisy ze schůzí výboru a z členské schůze ZO- zápis včetně usnesení + prezence.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8014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14C68B-1782-4742-AEBD-54FD99AD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Sporné případy členů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6621F62-A0A5-4760-9374-BBFCCEA69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se základní organizací, případně navzájem mezi členy. Žádejte od stěžovatele stížnost písemně, která část Stanov byla porušena, před řešením vyslechněte i druhou stranu. Řešte v rámci své organizační jednotky, případně svazu, dodržujte zásady instančního postupu.</a:t>
            </a:r>
          </a:p>
          <a:p>
            <a:pPr marL="0" indent="0">
              <a:buNone/>
            </a:pPr>
            <a:r>
              <a:rPr lang="cs-CZ" sz="3600"/>
              <a:t>Obce:</a:t>
            </a:r>
            <a:endParaRPr lang="cs-CZ" sz="3600" dirty="0"/>
          </a:p>
          <a:p>
            <a:pPr marL="0" indent="0">
              <a:buNone/>
            </a:pPr>
            <a:r>
              <a:rPr lang="cs-CZ" sz="3600" dirty="0"/>
              <a:t>Přestupkové řízení - občanské soužití,  škodlivý protiprávní čin,</a:t>
            </a:r>
          </a:p>
        </p:txBody>
      </p:sp>
    </p:spTree>
    <p:extLst>
      <p:ext uri="{BB962C8B-B14F-4D97-AF65-F5344CB8AC3E}">
        <p14:creationId xmlns:p14="http://schemas.microsoft.com/office/powerpoint/2010/main" val="76983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AD1F943-9515-4199-A4D5-4DE3D8F6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sporů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EDA9610-9C9B-4442-9EEE-DD658C82F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Nejvíce stížností: 	smlouva o pronájmu není, nebo je neplatná ….</a:t>
            </a:r>
          </a:p>
          <a:p>
            <a:pPr marL="0" indent="0">
              <a:buNone/>
            </a:pPr>
            <a:r>
              <a:rPr lang="cs-CZ" dirty="0"/>
              <a:t>			nevyznačené hranice pozemků a m² zahrádek</a:t>
            </a:r>
          </a:p>
          <a:p>
            <a:pPr marL="0" indent="0">
              <a:buNone/>
            </a:pPr>
            <a:r>
              <a:rPr lang="cs-CZ" dirty="0"/>
              <a:t>			účelový příspěvek – zač platí a doba splatnosti</a:t>
            </a:r>
          </a:p>
          <a:p>
            <a:pPr marL="0" indent="0">
              <a:buNone/>
            </a:pPr>
            <a:r>
              <a:rPr lang="cs-CZ" dirty="0"/>
              <a:t>			nový člen výše zápisného, účelový příspěvek, 				hranice pozemku,	přístupové cesty, rozvod vody, 				elektřiny </a:t>
            </a:r>
            <a:r>
              <a:rPr lang="cs-CZ" dirty="0" smtClean="0"/>
              <a:t>s pokynem </a:t>
            </a:r>
            <a:r>
              <a:rPr lang="cs-CZ" dirty="0"/>
              <a:t>k užívání</a:t>
            </a:r>
          </a:p>
          <a:p>
            <a:pPr marL="0" indent="0">
              <a:buNone/>
            </a:pPr>
            <a:r>
              <a:rPr lang="cs-CZ" sz="3200" dirty="0"/>
              <a:t>Osadní řád     </a:t>
            </a:r>
            <a:r>
              <a:rPr lang="cs-CZ" dirty="0"/>
              <a:t>schválený členskou schůzí, závazný pro všechny členy, dostane každý člen i nový proti podpisu</a:t>
            </a:r>
            <a:endParaRPr lang="cs-CZ" sz="3200" dirty="0"/>
          </a:p>
          <a:p>
            <a:pPr marL="0" indent="0">
              <a:buNone/>
            </a:pPr>
            <a:r>
              <a:rPr lang="cs-CZ" dirty="0"/>
              <a:t>		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984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3C3E549-414F-45ED-AC16-6526DC5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u="sng" dirty="0"/>
              <a:t>vzor č. 1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Protokol z kontroly pokladny 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0D3F9AD-13FE-4FD7-9558-C043EBCD7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Pokladna v místě . . . . . . . . . . . . . . . . . . . . . . . . . . . . . . . .</a:t>
            </a:r>
          </a:p>
          <a:p>
            <a:r>
              <a:rPr lang="cs-CZ" dirty="0"/>
              <a:t>Odpovědná osoba . . . . . . hmotná odpovědnost: ANO – NE</a:t>
            </a:r>
          </a:p>
          <a:p>
            <a:r>
              <a:rPr lang="cs-CZ" dirty="0"/>
              <a:t>Datum a hodina kontroly . . . . . . pokladní limit . . . . . . . Kč</a:t>
            </a:r>
          </a:p>
          <a:p>
            <a:r>
              <a:rPr lang="cs-CZ" dirty="0"/>
              <a:t>Stav v peněžním deníku . . . . . . . . . . . . . . . . . . . . . . . . . .</a:t>
            </a:r>
          </a:p>
          <a:p>
            <a:r>
              <a:rPr lang="cs-CZ" dirty="0"/>
              <a:t>Inventární rozdíl . . . . . . . . . . . . . . . . . . . . . . . . . . . . . . . . .</a:t>
            </a:r>
          </a:p>
          <a:p>
            <a:r>
              <a:rPr lang="cs-CZ" dirty="0"/>
              <a:t>Důvod rozdílu . . . . . . . . . . . . . . . . . . . . . . . . . . . . . . . . . . .</a:t>
            </a:r>
          </a:p>
          <a:p>
            <a:r>
              <a:rPr lang="cs-CZ" dirty="0"/>
              <a:t>Pokladní doklady (č. posledního pokladního dokladu) . . . . . . . . .</a:t>
            </a:r>
          </a:p>
          <a:p>
            <a:r>
              <a:rPr lang="cs-CZ" dirty="0"/>
              <a:t>Kontrola pokladní knihy statutárním orgánem provedena . . . . . .</a:t>
            </a:r>
          </a:p>
          <a:p>
            <a:r>
              <a:rPr lang="cs-CZ" dirty="0"/>
              <a:t>Navržená opatření . . . . . . . . . . . . . . . . . . . . . . . . . . . . . . 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978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F0BF347-7A5D-4639-B116-EAC325276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u="sng" dirty="0"/>
              <a:t>Vzor č. 2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Protokol z kontroly členských příspěvků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3F35C7E-2147-4C58-A721-8BD13A304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Kontrolní komise ve složení . . . . . . . . . . . . . . . . . . . . . . . . . .</a:t>
            </a:r>
          </a:p>
          <a:p>
            <a:r>
              <a:rPr lang="cs-CZ" dirty="0"/>
              <a:t>Datum kontroly . . . . . . . . . . . . . . . . . . . . . . . . . . . . . . . . . . .</a:t>
            </a:r>
          </a:p>
          <a:p>
            <a:r>
              <a:rPr lang="cs-CZ" dirty="0"/>
              <a:t>Příjem do pokladny / na účet dne: . . . . . ve výši . . . . . . . . .</a:t>
            </a:r>
          </a:p>
          <a:p>
            <a:r>
              <a:rPr lang="cs-CZ" dirty="0"/>
              <a:t>Odvod na účet </a:t>
            </a:r>
            <a:r>
              <a:rPr lang="cs-CZ" dirty="0" smtClean="0"/>
              <a:t>ÚS </a:t>
            </a:r>
            <a:r>
              <a:rPr lang="cs-CZ" dirty="0"/>
              <a:t>ČZS (nebo </a:t>
            </a:r>
            <a:r>
              <a:rPr lang="cs-CZ" dirty="0" smtClean="0"/>
              <a:t>ústředí </a:t>
            </a:r>
            <a:r>
              <a:rPr lang="cs-CZ" dirty="0"/>
              <a:t>ČZS)</a:t>
            </a:r>
          </a:p>
          <a:p>
            <a:r>
              <a:rPr lang="cs-CZ" dirty="0"/>
              <a:t>dne: . . . . . . . . ve výši . . . . . . . . . . . . . . . . . . . . . . . . . . . . . .</a:t>
            </a:r>
          </a:p>
          <a:p>
            <a:endParaRPr lang="cs-CZ" dirty="0"/>
          </a:p>
          <a:p>
            <a:r>
              <a:rPr lang="cs-CZ" dirty="0"/>
              <a:t>Členské příspěvky uhrazeny……………………</a:t>
            </a:r>
          </a:p>
          <a:p>
            <a:pPr marL="0" indent="0">
              <a:buNone/>
            </a:pPr>
            <a:r>
              <a:rPr lang="cs-CZ" dirty="0"/>
              <a:t>			 nezaplaceny od:</a:t>
            </a:r>
          </a:p>
          <a:p>
            <a:pPr marL="0" indent="0">
              <a:buNone/>
            </a:pPr>
            <a:r>
              <a:rPr lang="cs-CZ" dirty="0"/>
              <a:t>			 závěr:  </a:t>
            </a:r>
          </a:p>
        </p:txBody>
      </p:sp>
    </p:spTree>
    <p:extLst>
      <p:ext uri="{BB962C8B-B14F-4D97-AF65-F5344CB8AC3E}">
        <p14:creationId xmlns:p14="http://schemas.microsoft.com/office/powerpoint/2010/main" val="2952559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6C9262C-6BC8-4EB0-B3CD-C1E73519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247"/>
            <a:ext cx="10515600" cy="1899138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Metodický pokyn k činnosti kontrolních </a:t>
            </a:r>
            <a:r>
              <a:rPr lang="cs-CZ" b="1" dirty="0" smtClean="0"/>
              <a:t>komisí</a:t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sz="3600" b="1" dirty="0" smtClean="0"/>
              <a:t>Metodický </a:t>
            </a:r>
            <a:r>
              <a:rPr lang="cs-CZ" sz="3600" b="1" dirty="0"/>
              <a:t>pokyn č. 1/2016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52645C1-CFA0-461C-970D-B452C263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987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Najdete na:</a:t>
            </a:r>
          </a:p>
          <a:p>
            <a:pPr marL="0" indent="0">
              <a:buNone/>
            </a:pPr>
            <a:r>
              <a:rPr lang="cs-CZ" sz="3200" dirty="0">
                <a:hlinkClick r:id="rId2"/>
              </a:rPr>
              <a:t>www.zahradkari.cz</a:t>
            </a:r>
            <a:endParaRPr lang="cs-CZ" sz="3200" dirty="0"/>
          </a:p>
          <a:p>
            <a:pPr marL="0" indent="0">
              <a:buNone/>
            </a:pPr>
            <a:r>
              <a:rPr lang="cs-CZ" sz="3200" dirty="0"/>
              <a:t>O nás</a:t>
            </a:r>
          </a:p>
          <a:p>
            <a:pPr marL="0" indent="0">
              <a:buNone/>
            </a:pPr>
            <a:r>
              <a:rPr lang="cs-CZ" sz="3200" dirty="0"/>
              <a:t>Dokumenty</a:t>
            </a:r>
          </a:p>
          <a:p>
            <a:pPr marL="0" indent="0">
              <a:buNone/>
            </a:pPr>
            <a:r>
              <a:rPr lang="cs-CZ" sz="3200" dirty="0"/>
              <a:t>- </a:t>
            </a:r>
            <a:r>
              <a:rPr lang="cs-CZ" sz="3200" dirty="0" smtClean="0"/>
              <a:t>Metodický pokyn k </a:t>
            </a:r>
            <a:r>
              <a:rPr lang="cs-CZ" sz="3200" dirty="0"/>
              <a:t>činnosti kontrolních komisí</a:t>
            </a:r>
          </a:p>
        </p:txBody>
      </p:sp>
    </p:spTree>
    <p:extLst>
      <p:ext uri="{BB962C8B-B14F-4D97-AF65-F5344CB8AC3E}">
        <p14:creationId xmlns:p14="http://schemas.microsoft.com/office/powerpoint/2010/main" val="113183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A997D54-B72F-478C-800A-E423E49C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/>
            <a:r>
              <a:rPr lang="cs-CZ" b="1" dirty="0"/>
              <a:t>§ </a:t>
            </a:r>
            <a:r>
              <a:rPr lang="cs-CZ" b="1" dirty="0" smtClean="0"/>
              <a:t>25 Stanov ČZS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Kontrolní komise základní organizace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801BF47-D7FF-4AE8-BF3E-59D386C50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4500" dirty="0"/>
              <a:t>Kontrolní komise základní organizace má nejméně 3 členy, z nichž jeden je předseda kontrolní komise.</a:t>
            </a:r>
            <a:br>
              <a:rPr lang="cs-CZ" sz="4500" dirty="0"/>
            </a:br>
            <a:r>
              <a:rPr lang="cs-CZ" sz="4500" dirty="0"/>
              <a:t>Kontrolní komise základní organizace zasedá dle potřeby, nejméně dvakrát ročně.</a:t>
            </a:r>
          </a:p>
          <a:p>
            <a:pPr marL="0" indent="0">
              <a:buNone/>
            </a:pPr>
            <a:r>
              <a:rPr lang="cs-CZ" sz="4500" dirty="0"/>
              <a:t>Do působnosti kontrolní komise základní organice náleží zejména:</a:t>
            </a:r>
          </a:p>
          <a:p>
            <a:pPr marL="0" indent="0">
              <a:buNone/>
            </a:pPr>
            <a:r>
              <a:rPr lang="cs-CZ" sz="4500" dirty="0"/>
              <a:t>předkládat své závěry a návrhy na řešení nedostatků, zjištěných při své činnosti v období mezi konáním zasedání členské schůze, výboru jako statutárnímu orgánu základní organizace,</a:t>
            </a:r>
          </a:p>
          <a:p>
            <a:pPr marL="0" indent="0">
              <a:buNone/>
            </a:pPr>
            <a:r>
              <a:rPr lang="cs-CZ" sz="4500" dirty="0"/>
              <a:t>provádět průběžně kontrolu hospodaření základní organizace a nejméně jednou za půl roku hodnotit činnost výboru v této oblasti,</a:t>
            </a:r>
          </a:p>
          <a:p>
            <a:pPr marL="0" indent="0">
              <a:buNone/>
            </a:pPr>
            <a:r>
              <a:rPr lang="cs-CZ" sz="4500" dirty="0"/>
              <a:t>předkládat členské schůzi návrhy na opatření k odstranění příčin nedostatků</a:t>
            </a:r>
          </a:p>
        </p:txBody>
      </p:sp>
    </p:spTree>
    <p:extLst>
      <p:ext uri="{BB962C8B-B14F-4D97-AF65-F5344CB8AC3E}">
        <p14:creationId xmlns:p14="http://schemas.microsoft.com/office/powerpoint/2010/main" val="138445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B71BA80-9EBF-458E-9678-5074DA212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/>
              <a:t>dále   </a:t>
            </a:r>
            <a:r>
              <a:rPr lang="cs-CZ" dirty="0"/>
              <a:t>Kontrolní komise základní organizace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4720832-D553-471C-96AB-545B25E80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4) Pokud není kontrolní komise základní organizace u základní organizace s počtem do 20 členů zřízena, přebírá její působnost (kromě kontroly účetnictví) podle § 26 odst. 3 písm. k) těchto stanov kontrolní komise územního sdružení.</a:t>
            </a:r>
          </a:p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(5) V případě, kdy kontrolní komise základní organizace není u zá­kladní organizace s počtem do 20 členů zřízena, kontrolu účetnictví základní organizace provádí revizor účtů základní organizace, který má právo účastnit se zasedání výboru s hlasem poradním.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50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DD59FDB-BF07-493F-90CA-67EA9D49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r>
              <a:rPr lang="cs-CZ" sz="3600" dirty="0"/>
              <a:t>Do působnosti kontrolní komise základní organice náleží zejména: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0F4A9FB-453E-475F-B993-7AC907466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)přezkoumat sporné záležitosti ve věcech voleb do orgánů základní organizace a odvolání jejich členů z funkcí,</a:t>
            </a:r>
          </a:p>
          <a:p>
            <a:r>
              <a:rPr lang="cs-CZ" sz="3200" dirty="0"/>
              <a:t>f)přezkoumat rozhodnutí výboru o uložení pořádkového opatření,</a:t>
            </a:r>
          </a:p>
          <a:p>
            <a:r>
              <a:rPr lang="cs-CZ" sz="3200" dirty="0"/>
              <a:t>g)provést šetření na základě žádosti, podnětu nebo stížnosti člena svazu o porušení stanov ………</a:t>
            </a:r>
            <a:r>
              <a:rPr lang="cs-CZ" sz="2400" dirty="0"/>
              <a:t>písemně</a:t>
            </a:r>
            <a:endParaRPr lang="cs-CZ" sz="3200" dirty="0"/>
          </a:p>
          <a:p>
            <a:r>
              <a:rPr lang="cs-CZ" sz="3200" dirty="0"/>
              <a:t>h) spolupracovat s kontrolní komisí územního sdružení nebo svazu při šetření ve věcech konaných tímto orgánem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08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CFBA7FB-190E-4370-AFA5-9B11F141F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hospodaření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D866F5F-AC6F-446B-A439-1CA62201A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/>
              <a:t>V návaznosti na stanovy ČZS provádíme kontrolu hospodaření min. 2x ročně</a:t>
            </a:r>
          </a:p>
          <a:p>
            <a:pPr marL="0" indent="0">
              <a:buNone/>
            </a:pPr>
            <a:r>
              <a:rPr lang="cs-CZ" sz="3600" dirty="0"/>
              <a:t>Postup při kontrole hospodaření:</a:t>
            </a:r>
          </a:p>
          <a:p>
            <a:r>
              <a:rPr lang="cs-CZ" sz="3600" dirty="0"/>
              <a:t>Z připravených dokladů</a:t>
            </a:r>
            <a:r>
              <a:rPr lang="cs-CZ" dirty="0"/>
              <a:t> ( kde jsou uložené)</a:t>
            </a:r>
          </a:p>
          <a:p>
            <a:r>
              <a:rPr lang="cs-CZ" sz="2000" dirty="0"/>
              <a:t>(</a:t>
            </a:r>
            <a:r>
              <a:rPr lang="cs-CZ" b="1" dirty="0"/>
              <a:t>vyžádejte si . . . </a:t>
            </a:r>
            <a:r>
              <a:rPr lang="cs-CZ" b="1" dirty="0" smtClean="0"/>
              <a:t>Pokladní deník , účetní doklady, účetní závěrku za rok, vyhodnocení rozpočtu, podepsanou smlouvu o </a:t>
            </a:r>
            <a:r>
              <a:rPr lang="cs-CZ" b="1" dirty="0" err="1" smtClean="0"/>
              <a:t>hnotné</a:t>
            </a:r>
            <a:r>
              <a:rPr lang="cs-CZ" b="1" dirty="0" smtClean="0"/>
              <a:t> odpovědnosti, pokladní hotovost, výpisy z banky .</a:t>
            </a:r>
          </a:p>
          <a:p>
            <a:r>
              <a:rPr lang="cs-CZ" b="1" dirty="0" smtClean="0"/>
              <a:t>Zkontrolujte převod financí z předešlého období – návaznost z 31.12. do nového období a to 1.1. a to jak v pokladně tak na účtech.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17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6B9F5B5-2C0B-4E54-AF91-77B9B34A8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Účetní deník má ve vedení účetnictví nenahraditelný význam z těchto důvodů: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CC8E3E7-5A1F-4A44-8FFB-704F7FB8B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/>
              <a:t>zobrazuje účetní zápisy chronologicky,</a:t>
            </a:r>
          </a:p>
          <a:p>
            <a:r>
              <a:rPr lang="cs-CZ" sz="3600" dirty="0"/>
              <a:t>tím zamezí dodatečným vpisům a úpravám,</a:t>
            </a:r>
          </a:p>
          <a:p>
            <a:r>
              <a:rPr lang="cs-CZ" sz="3600" dirty="0"/>
              <a:t>průkaznost účetních zápisů s vazbou na doklady,</a:t>
            </a:r>
          </a:p>
          <a:p>
            <a:r>
              <a:rPr lang="cs-CZ" sz="3600" dirty="0"/>
              <a:t>nápomocný při zjišťování chybného účtování.</a:t>
            </a:r>
          </a:p>
          <a:p>
            <a:r>
              <a:rPr lang="cs-CZ" sz="3600" dirty="0" smtClean="0"/>
              <a:t>Návaznost stavu financí z předešlého období do nového období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6694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FF60B48-40C9-4EAC-BEC4-75B52A43A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815" y="-93784"/>
            <a:ext cx="10515600" cy="1254369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/>
              <a:t>Účetní deník 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593BC83-A72C-48C5-AA8C-D7BC8D33D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38" y="1160585"/>
            <a:ext cx="11131062" cy="5193323"/>
          </a:xfrm>
        </p:spPr>
        <p:txBody>
          <a:bodyPr>
            <a:normAutofit/>
          </a:bodyPr>
          <a:lstStyle/>
          <a:p>
            <a:r>
              <a:rPr lang="cs-CZ" sz="3600" b="1" dirty="0"/>
              <a:t>Zápis do účetního deníku musí splňovat tyto požadavky: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>číslo řádku deníku,</a:t>
            </a:r>
            <a:br>
              <a:rPr lang="cs-CZ" sz="3600" dirty="0"/>
            </a:br>
            <a:r>
              <a:rPr lang="cs-CZ" sz="3600" dirty="0"/>
              <a:t>datum zápisu položky,</a:t>
            </a:r>
            <a:br>
              <a:rPr lang="cs-CZ" sz="3600" dirty="0"/>
            </a:br>
            <a:r>
              <a:rPr lang="cs-CZ" sz="3600" dirty="0"/>
              <a:t>druh a číslo dokladu, kterým byla položka do účetního deníku zanesena</a:t>
            </a:r>
            <a:r>
              <a:rPr lang="cs-CZ" sz="3600" dirty="0" smtClean="0"/>
              <a:t>,(zda se jedná o příjmový či výdajový doklad)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obsah položky  ( za co jsme zaplatili, či za co přijímáme peníze)</a:t>
            </a:r>
          </a:p>
          <a:p>
            <a:r>
              <a:rPr lang="cs-CZ" sz="3600" dirty="0" smtClean="0"/>
              <a:t>Správný sloupec zda se jedná o pokladnu či o běžný účet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938810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04F644C-EE1D-415C-B26C-D33F37C7A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cs-CZ" b="1" dirty="0"/>
              <a:t>Inventarizace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D804304-7B79-4C8E-B40F-4569BA8D0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/>
              <a:t>Účetní jednotky inventarizací zjišťují skutečný stav veškerého majetku a závazků a ověřují, zda zjištěný skutečný stav odpovídá stavu majetku a závazků v účetnictví (</a:t>
            </a:r>
            <a:r>
              <a:rPr lang="cs-CZ" sz="3600" i="1" dirty="0"/>
              <a:t>zákon č. 563/1991 Sb., o účetnictví, § 29, odst. 1)</a:t>
            </a:r>
            <a:endParaRPr lang="cs-CZ" sz="3600" dirty="0"/>
          </a:p>
          <a:p>
            <a:r>
              <a:rPr lang="cs-CZ" sz="3600" dirty="0"/>
              <a:t>Inventarizace se provádí v rámci tzv. přípravných prací k účetní závěrce, které mají zajistit správnost, úplnost a průkaznost účetnictví</a:t>
            </a:r>
            <a:r>
              <a:rPr lang="cs-CZ" sz="3600" dirty="0" smtClean="0"/>
              <a:t>. (Fyzická kontrola spolu s knihou majetku ZO).</a:t>
            </a:r>
            <a:endParaRPr lang="cs-CZ" sz="3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304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A00743-B879-4758-9152-EDE79F87C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Fakta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B63B077-6BC7-49CE-82E4-0E721EA96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Dokumenty ZO jsou převážně u funkcionářů doma včetně pokladny. Také proto musí být uzavřena smlouva s </a:t>
            </a:r>
            <a:r>
              <a:rPr lang="cs-CZ" sz="3600" dirty="0" smtClean="0"/>
              <a:t>hospodářem a předsedou </a:t>
            </a:r>
            <a:r>
              <a:rPr lang="cs-CZ" sz="3600" dirty="0"/>
              <a:t>o hmotné odpovědnosti – písemně</a:t>
            </a:r>
            <a:r>
              <a:rPr lang="cs-CZ" sz="3600" dirty="0" smtClean="0"/>
              <a:t>. Dohodu o hmotné odpovědnosti uzavírají ti kteří mají právo disponovat s financemi organizace.</a:t>
            </a:r>
            <a:endParaRPr lang="cs-CZ" sz="3600" dirty="0"/>
          </a:p>
          <a:p>
            <a:pPr marL="0" indent="0">
              <a:buNone/>
            </a:pPr>
            <a:r>
              <a:rPr lang="cs-CZ" sz="3600" dirty="0"/>
              <a:t> Schválený pokladní limit- výborem ZO.</a:t>
            </a:r>
          </a:p>
        </p:txBody>
      </p:sp>
    </p:spTree>
    <p:extLst>
      <p:ext uri="{BB962C8B-B14F-4D97-AF65-F5344CB8AC3E}">
        <p14:creationId xmlns:p14="http://schemas.microsoft.com/office/powerpoint/2010/main" val="372021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1075</Words>
  <Application>Microsoft Office PowerPoint</Application>
  <PresentationFormat>Vlastní</PresentationFormat>
  <Paragraphs>97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Office Theme</vt:lpstr>
      <vt:lpstr>Kontrolní komise § 24 Stanov ČZS</vt:lpstr>
      <vt:lpstr>§ 25 Stanov ČZS Kontrolní komise základní organizace </vt:lpstr>
      <vt:lpstr>dále   Kontrolní komise základní organizace</vt:lpstr>
      <vt:lpstr>Do působnosti kontrolní komise základní organice náleží zejména:</vt:lpstr>
      <vt:lpstr>Kontrola hospodaření</vt:lpstr>
      <vt:lpstr>Účetní deník má ve vedení účetnictví nenahraditelný význam z těchto důvodů: </vt:lpstr>
      <vt:lpstr>Účetní deník  </vt:lpstr>
      <vt:lpstr>Inventarizace</vt:lpstr>
      <vt:lpstr>Fakta</vt:lpstr>
      <vt:lpstr>Inventura pokladny a účtů</vt:lpstr>
      <vt:lpstr>Doladění</vt:lpstr>
      <vt:lpstr>Rozpočet</vt:lpstr>
      <vt:lpstr>Rozpočet na následný rok</vt:lpstr>
      <vt:lpstr>Stížnosti, sporné případy členů ZO a žádosti o kontrolu činnosti v ZO</vt:lpstr>
      <vt:lpstr>Sporné případy členů</vt:lpstr>
      <vt:lpstr>Prevence sporů</vt:lpstr>
      <vt:lpstr>vzor č. 1 Protokol z kontroly pokladny .</vt:lpstr>
      <vt:lpstr>Vzor č. 2 Protokol z kontroly členských příspěvků </vt:lpstr>
      <vt:lpstr>Metodický pokyn k činnosti kontrolních komisí  Metodický pokyn č. 1/2016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Kontrolní komise</dc:title>
  <dc:creator>Oldřich Janků</dc:creator>
  <cp:lastModifiedBy>miko</cp:lastModifiedBy>
  <cp:revision>42</cp:revision>
  <dcterms:created xsi:type="dcterms:W3CDTF">2020-01-07T05:41:36Z</dcterms:created>
  <dcterms:modified xsi:type="dcterms:W3CDTF">2021-03-23T07:34:42Z</dcterms:modified>
</cp:coreProperties>
</file>